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6" roundtripDataSignature="AMtx7mjRaAC6R5v+Oc+HbwtwrqcwFV/l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46f6d027e0_3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46f6d027e0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46f6d027e0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46f6d027e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46f6d027e0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46f6d027e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46f6d027e0_3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46f6d027e0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46f6d027e0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46f6d027e0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46f6d027e0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46f6d027e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46f6d027e0_3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46f6d027e0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46f6d027e0_3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46f6d027e0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apositiva titolo">
  <p:cSld name="2_Diapositiva titolo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1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97" name="Google Shape;297;p1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98" name="Google Shape;29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9" name="Google Shape;29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1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Google Shape;304;p1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05" name="Google Shape;305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6" name="Google Shape;306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" name="Google Shape;307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"/>
          <p:cNvSpPr txBox="1"/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17"/>
          <p:cNvSpPr txBox="1"/>
          <p:nvPr>
            <p:ph idx="1" type="body"/>
          </p:nvPr>
        </p:nvSpPr>
        <p:spPr>
          <a:xfrm rot="5400000">
            <a:off x="2265945" y="-208544"/>
            <a:ext cx="4525963" cy="81434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1" name="Google Shape;31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" name="Google Shape;31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3" name="Google Shape;31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verticale e testo" type="vertTitleAndTx">
  <p:cSld name="VERTICAL_TITLE_AND_VERTICAL_TEX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1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" name="Google Shape;31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" name="Google Shape;31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/>
          <p:nvPr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" name="Google Shape;11;p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Google Shape;12;p7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7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7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7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7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7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p7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7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7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7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7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7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7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7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7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7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7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7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" name="Google Shape;30;p7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" name="Google Shape;31;p7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" name="Google Shape;32;p7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" name="Google Shape;33;p7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" name="Google Shape;34;p7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" name="Google Shape;35;p7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" name="Google Shape;36;p7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" name="Google Shape;37;p7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" name="Google Shape;38;p7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" name="Google Shape;39;p7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" name="Google Shape;40;p7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" name="Google Shape;41;p7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" name="Google Shape;42;p7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" name="Google Shape;43;p7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" name="Google Shape;44;p7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" name="Google Shape;45;p7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" name="Google Shape;46;p7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" name="Google Shape;47;p7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" name="Google Shape;48;p7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" name="Google Shape;49;p7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" name="Google Shape;50;p7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" name="Google Shape;51;p7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" name="Google Shape;52;p7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" name="Google Shape;53;p7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" name="Google Shape;54;p7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" name="Google Shape;55;p7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" name="Google Shape;56;p7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" name="Google Shape;57;p7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" name="Google Shape;60;p7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" name="Google Shape;61;p7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" name="Google Shape;62;p7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" name="Google Shape;63;p7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" name="Google Shape;64;p7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" name="Google Shape;65;p7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" name="Google Shape;66;p7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7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" name="Google Shape;68;p7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" name="Google Shape;69;p7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" name="Google Shape;70;p7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" name="Google Shape;71;p7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" name="Google Shape;72;p7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" name="Google Shape;73;p7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7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" name="Google Shape;75;p7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" name="Google Shape;76;p7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" name="Google Shape;77;p7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" name="Google Shape;78;p7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" name="Google Shape;79;p7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" name="Google Shape;80;p7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" name="Google Shape;81;p7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" name="Google Shape;82;p7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" name="Google Shape;83;p7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" name="Google Shape;84;p7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" name="Google Shape;85;p7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" name="Google Shape;86;p7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" name="Google Shape;87;p7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" name="Google Shape;88;p7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" name="Google Shape;89;p7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" name="Google Shape;90;p7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" name="Google Shape;91;p7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" name="Google Shape;92;p7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" name="Google Shape;93;p7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" name="Google Shape;94;p7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7"/>
            <p:cNvCxnSpPr/>
            <p:nvPr/>
          </p:nvCxnSpPr>
          <p:spPr>
            <a:xfrm>
              <a:off x="1357430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" name="Google Shape;96;p7"/>
            <p:cNvCxnSpPr/>
            <p:nvPr/>
          </p:nvCxnSpPr>
          <p:spPr>
            <a:xfrm>
              <a:off x="1372316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" name="Google Shape;97;p7"/>
            <p:cNvCxnSpPr/>
            <p:nvPr/>
          </p:nvCxnSpPr>
          <p:spPr>
            <a:xfrm>
              <a:off x="1387203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" name="Google Shape;98;p7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" name="Google Shape;99;p7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" name="Google Shape;100;p7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" name="Google Shape;101;p7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" name="Google Shape;102;p7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" name="Google Shape;103;p7"/>
            <p:cNvCxnSpPr/>
            <p:nvPr/>
          </p:nvCxnSpPr>
          <p:spPr>
            <a:xfrm>
              <a:off x="1476523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" name="Google Shape;104;p7"/>
            <p:cNvCxnSpPr/>
            <p:nvPr/>
          </p:nvCxnSpPr>
          <p:spPr>
            <a:xfrm>
              <a:off x="1491410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" name="Google Shape;105;p7"/>
            <p:cNvCxnSpPr/>
            <p:nvPr/>
          </p:nvCxnSpPr>
          <p:spPr>
            <a:xfrm>
              <a:off x="1506297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" name="Google Shape;106;p7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" name="Google Shape;107;p7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" name="Google Shape;108;p7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" name="Google Shape;109;p7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" name="Google Shape;110;p7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" name="Google Shape;111;p7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" name="Google Shape;112;p7"/>
            <p:cNvCxnSpPr/>
            <p:nvPr/>
          </p:nvCxnSpPr>
          <p:spPr>
            <a:xfrm>
              <a:off x="1610504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" name="Google Shape;113;p7"/>
            <p:cNvCxnSpPr/>
            <p:nvPr/>
          </p:nvCxnSpPr>
          <p:spPr>
            <a:xfrm>
              <a:off x="1625390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" name="Google Shape;114;p7"/>
            <p:cNvCxnSpPr/>
            <p:nvPr/>
          </p:nvCxnSpPr>
          <p:spPr>
            <a:xfrm>
              <a:off x="1640277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" name="Google Shape;115;p7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" name="Google Shape;116;p7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" name="Google Shape;117;p7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" name="Google Shape;118;p7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" name="Google Shape;119;p7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" name="Google Shape;120;p7"/>
            <p:cNvCxnSpPr/>
            <p:nvPr/>
          </p:nvCxnSpPr>
          <p:spPr>
            <a:xfrm>
              <a:off x="1729597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" name="Google Shape;121;p7"/>
            <p:cNvCxnSpPr/>
            <p:nvPr/>
          </p:nvCxnSpPr>
          <p:spPr>
            <a:xfrm>
              <a:off x="1744484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" name="Google Shape;122;p7"/>
            <p:cNvCxnSpPr/>
            <p:nvPr/>
          </p:nvCxnSpPr>
          <p:spPr>
            <a:xfrm>
              <a:off x="1759371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" name="Google Shape;123;p7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" name="Google Shape;124;p7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" name="Google Shape;125;p7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" name="Google Shape;126;p7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" name="Google Shape;127;p7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" name="Google Shape;128;p7"/>
            <p:cNvCxnSpPr/>
            <p:nvPr/>
          </p:nvCxnSpPr>
          <p:spPr>
            <a:xfrm>
              <a:off x="1848691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" name="Google Shape;129;p7"/>
            <p:cNvCxnSpPr/>
            <p:nvPr/>
          </p:nvCxnSpPr>
          <p:spPr>
            <a:xfrm>
              <a:off x="1863577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" name="Google Shape;130;p7"/>
            <p:cNvCxnSpPr/>
            <p:nvPr/>
          </p:nvCxnSpPr>
          <p:spPr>
            <a:xfrm>
              <a:off x="1878464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" name="Google Shape;131;p7"/>
            <p:cNvCxnSpPr/>
            <p:nvPr/>
          </p:nvCxnSpPr>
          <p:spPr>
            <a:xfrm>
              <a:off x="1893346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2" name="Google Shape;132;p7"/>
          <p:cNvSpPr txBox="1"/>
          <p:nvPr>
            <p:ph type="ctrTitle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7"/>
          <p:cNvSpPr txBox="1"/>
          <p:nvPr>
            <p:ph idx="1" type="subTitle"/>
          </p:nvPr>
        </p:nvSpPr>
        <p:spPr>
          <a:xfrm>
            <a:off x="641534" y="5260975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titolo">
  <p:cSld name="1_Diapositiva titolo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/>
          <p:nvPr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9"/>
          <p:cNvSpPr txBox="1"/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9"/>
          <p:cNvSpPr txBox="1"/>
          <p:nvPr>
            <p:ph idx="1" type="body"/>
          </p:nvPr>
        </p:nvSpPr>
        <p:spPr>
          <a:xfrm>
            <a:off x="457200" y="1600200"/>
            <a:ext cx="8323726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9"/>
          <p:cNvSpPr/>
          <p:nvPr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9"/>
          <p:cNvSpPr txBox="1"/>
          <p:nvPr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200">
                <a:solidFill>
                  <a:srgbClr val="FFFFFF"/>
                </a:solidFill>
              </a:rPr>
              <a:t>Corti, Chiari, Shalby</a:t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9"/>
          <p:cNvGrpSpPr/>
          <p:nvPr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42" name="Google Shape;142;p9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" name="Google Shape;143;p9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" name="Google Shape;144;p9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" name="Google Shape;145;p9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" name="Google Shape;146;p9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" name="Google Shape;147;p9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9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" name="Google Shape;149;p9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0" name="Google Shape;150;p9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1" name="Google Shape;151;p9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" name="Google Shape;152;p9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" name="Google Shape;153;p9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4" name="Google Shape;154;p9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" name="Google Shape;155;p9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6" name="Google Shape;156;p9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7" name="Google Shape;157;p9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8" name="Google Shape;158;p9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9" name="Google Shape;159;p9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0" name="Google Shape;160;p9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" name="Google Shape;161;p9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2" name="Google Shape;162;p9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3" name="Google Shape;163;p9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4" name="Google Shape;164;p9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" name="Google Shape;165;p9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6" name="Google Shape;166;p9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7" name="Google Shape;167;p9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8" name="Google Shape;168;p9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9" name="Google Shape;169;p9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0" name="Google Shape;170;p9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1" name="Google Shape;171;p9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2" name="Google Shape;172;p9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3" name="Google Shape;173;p9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" name="Google Shape;174;p9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" name="Google Shape;175;p9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" name="Google Shape;176;p9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" name="Google Shape;177;p9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" name="Google Shape;178;p9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" name="Google Shape;179;p9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3" name="Google Shape;183;p9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4" name="Google Shape;184;p9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5" name="Google Shape;185;p9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6" name="Google Shape;186;p9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7" name="Google Shape;187;p9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8" name="Google Shape;188;p9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" name="Google Shape;189;p9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0" name="Google Shape;190;p9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1" name="Google Shape;191;p9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2" name="Google Shape;192;p9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" name="Google Shape;193;p9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4" name="Google Shape;194;p9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5" name="Google Shape;195;p9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6" name="Google Shape;196;p9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7" name="Google Shape;197;p9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8" name="Google Shape;198;p9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9" name="Google Shape;199;p9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0" name="Google Shape;200;p9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1" name="Google Shape;201;p9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" name="Google Shape;202;p9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3" name="Google Shape;203;p9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4" name="Google Shape;204;p9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5" name="Google Shape;205;p9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6" name="Google Shape;206;p9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7" name="Google Shape;207;p9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8" name="Google Shape;208;p9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9" name="Google Shape;209;p9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0" name="Google Shape;210;p9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1" name="Google Shape;211;p9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2" name="Google Shape;212;p9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3" name="Google Shape;213;p9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4" name="Google Shape;214;p9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5" name="Google Shape;215;p9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6" name="Google Shape;216;p9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7" name="Google Shape;217;p9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8" name="Google Shape;218;p9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9" name="Google Shape;219;p9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0" name="Google Shape;220;p9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1" name="Google Shape;221;p9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2" name="Google Shape;222;p9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3" name="Google Shape;223;p9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4" name="Google Shape;224;p9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5" name="Google Shape;225;p9"/>
            <p:cNvCxnSpPr/>
            <p:nvPr/>
          </p:nvCxnSpPr>
          <p:spPr>
            <a:xfrm>
              <a:off x="1357430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6" name="Google Shape;226;p9"/>
            <p:cNvCxnSpPr/>
            <p:nvPr/>
          </p:nvCxnSpPr>
          <p:spPr>
            <a:xfrm>
              <a:off x="1372316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7" name="Google Shape;227;p9"/>
            <p:cNvCxnSpPr/>
            <p:nvPr/>
          </p:nvCxnSpPr>
          <p:spPr>
            <a:xfrm>
              <a:off x="1387203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8" name="Google Shape;228;p9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9" name="Google Shape;229;p9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0" name="Google Shape;230;p9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1" name="Google Shape;231;p9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2" name="Google Shape;232;p9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3" name="Google Shape;233;p9"/>
            <p:cNvCxnSpPr/>
            <p:nvPr/>
          </p:nvCxnSpPr>
          <p:spPr>
            <a:xfrm>
              <a:off x="1476523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4" name="Google Shape;234;p9"/>
            <p:cNvCxnSpPr/>
            <p:nvPr/>
          </p:nvCxnSpPr>
          <p:spPr>
            <a:xfrm>
              <a:off x="1491410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5" name="Google Shape;235;p9"/>
            <p:cNvCxnSpPr/>
            <p:nvPr/>
          </p:nvCxnSpPr>
          <p:spPr>
            <a:xfrm>
              <a:off x="1506297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6" name="Google Shape;236;p9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7" name="Google Shape;237;p9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8" name="Google Shape;238;p9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9" name="Google Shape;239;p9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0" name="Google Shape;240;p9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1" name="Google Shape;241;p9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2" name="Google Shape;242;p9"/>
            <p:cNvCxnSpPr/>
            <p:nvPr/>
          </p:nvCxnSpPr>
          <p:spPr>
            <a:xfrm>
              <a:off x="1610504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3" name="Google Shape;243;p9"/>
            <p:cNvCxnSpPr/>
            <p:nvPr/>
          </p:nvCxnSpPr>
          <p:spPr>
            <a:xfrm>
              <a:off x="1625390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4" name="Google Shape;244;p9"/>
            <p:cNvCxnSpPr/>
            <p:nvPr/>
          </p:nvCxnSpPr>
          <p:spPr>
            <a:xfrm>
              <a:off x="1640277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5" name="Google Shape;245;p9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6" name="Google Shape;246;p9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7" name="Google Shape;247;p9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8" name="Google Shape;248;p9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9" name="Google Shape;249;p9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0" name="Google Shape;250;p9"/>
            <p:cNvCxnSpPr/>
            <p:nvPr/>
          </p:nvCxnSpPr>
          <p:spPr>
            <a:xfrm>
              <a:off x="1729597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1" name="Google Shape;251;p9"/>
            <p:cNvCxnSpPr/>
            <p:nvPr/>
          </p:nvCxnSpPr>
          <p:spPr>
            <a:xfrm>
              <a:off x="1744484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2" name="Google Shape;252;p9"/>
            <p:cNvCxnSpPr/>
            <p:nvPr/>
          </p:nvCxnSpPr>
          <p:spPr>
            <a:xfrm>
              <a:off x="1759371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3" name="Google Shape;253;p9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4" name="Google Shape;254;p9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5" name="Google Shape;255;p9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6" name="Google Shape;256;p9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7" name="Google Shape;257;p9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8" name="Google Shape;258;p9"/>
            <p:cNvCxnSpPr/>
            <p:nvPr/>
          </p:nvCxnSpPr>
          <p:spPr>
            <a:xfrm>
              <a:off x="1848691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9" name="Google Shape;259;p9"/>
            <p:cNvCxnSpPr/>
            <p:nvPr/>
          </p:nvCxnSpPr>
          <p:spPr>
            <a:xfrm>
              <a:off x="1863577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0" name="Google Shape;260;p9"/>
            <p:cNvCxnSpPr/>
            <p:nvPr/>
          </p:nvCxnSpPr>
          <p:spPr>
            <a:xfrm>
              <a:off x="1878464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1" name="Google Shape;261;p9"/>
            <p:cNvCxnSpPr/>
            <p:nvPr/>
          </p:nvCxnSpPr>
          <p:spPr>
            <a:xfrm>
              <a:off x="1893346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Y:\IMMAGINE _COORDINATA_2014\PPT\modello1\loghi_PNG\03_Polimi_logotipo_bandiera-1riga.png" id="262" name="Google Shape;26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4898" y="6346378"/>
            <a:ext cx="2780124" cy="289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" name="Google Shape;266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" name="Google Shape;267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" name="Google Shape;268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2" type="twoObj">
  <p:cSld name="TWO_OBJECTS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"/>
          <p:cNvSpPr txBox="1"/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1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2" name="Google Shape;272;p1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3" name="Google Shape;273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" name="Google Shape;275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"/>
          <p:cNvSpPr txBox="1"/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1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9" name="Google Shape;279;p1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80" name="Google Shape;280;p1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1" name="Google Shape;281;p1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82" name="Google Shape;28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" name="Google Shape;28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"/>
          <p:cNvSpPr txBox="1"/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" name="Google Shape;288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" name="Google Shape;289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o" type="blank">
  <p:cSld name="BLANK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" name="Google Shape;29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" name="Google Shape;29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5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8.jpg"/><Relationship Id="rId5" Type="http://schemas.openxmlformats.org/officeDocument/2006/relationships/image" Target="../media/image2.jpg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14.jpg"/><Relationship Id="rId5" Type="http://schemas.openxmlformats.org/officeDocument/2006/relationships/image" Target="../media/image8.jpg"/><Relationship Id="rId6" Type="http://schemas.openxmlformats.org/officeDocument/2006/relationships/image" Target="../media/image2.jpg"/><Relationship Id="rId7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1.jpg"/><Relationship Id="rId5" Type="http://schemas.openxmlformats.org/officeDocument/2006/relationships/image" Target="../media/image2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4.jpg"/><Relationship Id="rId5" Type="http://schemas.openxmlformats.org/officeDocument/2006/relationships/image" Target="../media/image23.jpg"/><Relationship Id="rId6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b="14682" l="0" r="0" t="17598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/>
          <p:nvPr>
            <p:ph idx="4294967295" type="ctrTitle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it-IT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b="1" i="0" lang="it-IT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it-IT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/>
          <p:nvPr>
            <p:ph idx="4294967295" type="subTitle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b="1" i="0" lang="it-IT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b="1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Y:\IMMAGINE _COORDINATA_2014\LOGO_UFFICIALE\01_Polimi_centrato\eps\01_Polimi_centrato_COL_negativo.png" id="327" name="Google Shape;32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1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7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155425" y="4149725"/>
            <a:ext cx="88158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1" lang="it-IT" sz="3600">
                <a:solidFill>
                  <a:schemeClr val="lt1"/>
                </a:solidFill>
              </a:rPr>
              <a:t>F10. Template Matching in Depth Images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2200">
                <a:solidFill>
                  <a:schemeClr val="lt1"/>
                </a:solidFill>
              </a:rPr>
              <a:t>Corti Greta - Chiari Giuseppe - Shalby Hazem</a:t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46f6d027e0_3_35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-IT" sz="3300"/>
              <a:t>Conclusion and Open problems</a:t>
            </a:r>
            <a:endParaRPr sz="3300"/>
          </a:p>
        </p:txBody>
      </p:sp>
      <p:sp>
        <p:nvSpPr>
          <p:cNvPr id="565" name="Google Shape;565;g146f6d027e0_3_35"/>
          <p:cNvSpPr txBox="1"/>
          <p:nvPr>
            <p:ph idx="1" type="body"/>
          </p:nvPr>
        </p:nvSpPr>
        <p:spPr>
          <a:xfrm>
            <a:off x="0" y="1486725"/>
            <a:ext cx="50193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it-IT" sz="2100">
                <a:highlight>
                  <a:srgbClr val="FFFFFF"/>
                </a:highlight>
              </a:rPr>
              <a:t>The number of key points decreases by one-third of the initial total</a:t>
            </a:r>
            <a:r>
              <a:rPr lang="it-IT" sz="2100"/>
              <a:t> </a:t>
            </a:r>
            <a:r>
              <a:rPr lang="it-IT" sz="2100">
                <a:highlight>
                  <a:srgbClr val="FFFFFF"/>
                </a:highlight>
              </a:rPr>
              <a:t>number using the canny filter method</a:t>
            </a:r>
            <a:endParaRPr sz="21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highlight>
                <a:srgbClr val="FFFFFF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it-IT" sz="2100">
                <a:highlight>
                  <a:srgbClr val="FFFFFF"/>
                </a:highlight>
              </a:rPr>
              <a:t>customFindHomographyRectangles can outperform drastically the other methods maintaining the same precision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it-IT" sz="2100">
                <a:highlight>
                  <a:srgbClr val="FFFFFF"/>
                </a:highlight>
              </a:rPr>
              <a:t>customFindHomographyDimension (with or without</a:t>
            </a:r>
            <a:r>
              <a:rPr lang="it-IT" sz="2100"/>
              <a:t> </a:t>
            </a:r>
            <a:r>
              <a:rPr lang="it-IT" sz="2100">
                <a:highlight>
                  <a:srgbClr val="FFFFFF"/>
                </a:highlight>
              </a:rPr>
              <a:t>filter) is more consistent, but</a:t>
            </a:r>
            <a:r>
              <a:rPr lang="it-IT" sz="2100"/>
              <a:t> </a:t>
            </a:r>
            <a:r>
              <a:rPr lang="it-IT" sz="2100">
                <a:highlight>
                  <a:srgbClr val="FFFFFF"/>
                </a:highlight>
              </a:rPr>
              <a:t>it is slower</a:t>
            </a:r>
            <a:endParaRPr/>
          </a:p>
        </p:txBody>
      </p:sp>
      <p:sp>
        <p:nvSpPr>
          <p:cNvPr id="566" name="Google Shape;566;g146f6d027e0_3_35"/>
          <p:cNvSpPr txBox="1"/>
          <p:nvPr>
            <p:ph idx="1" type="body"/>
          </p:nvPr>
        </p:nvSpPr>
        <p:spPr>
          <a:xfrm>
            <a:off x="4996200" y="2135700"/>
            <a:ext cx="4224000" cy="258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it-IT" sz="2100">
                <a:highlight>
                  <a:srgbClr val="FFFFFF"/>
                </a:highlight>
              </a:rPr>
              <a:t>Improve the rectangle identification</a:t>
            </a:r>
            <a:endParaRPr sz="21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highlight>
                <a:srgbClr val="FFFFFF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it-IT" sz="2100">
                <a:highlight>
                  <a:srgbClr val="FFFFFF"/>
                </a:highlight>
              </a:rPr>
              <a:t>Remove degenerate bounding box</a:t>
            </a:r>
            <a:r>
              <a:rPr lang="it-IT" sz="2100">
                <a:highlight>
                  <a:srgbClr val="FFFFFF"/>
                </a:highlight>
              </a:rPr>
              <a:t>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it-IT" sz="2100"/>
              <a:t>Problem due to randomization</a:t>
            </a:r>
            <a:endParaRPr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"/>
          <p:cNvSpPr txBox="1"/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 sz="3300"/>
              <a:t>Project Formulation</a:t>
            </a:r>
            <a:endParaRPr sz="3300"/>
          </a:p>
        </p:txBody>
      </p:sp>
      <p:sp>
        <p:nvSpPr>
          <p:cNvPr id="457" name="Google Shape;457;p4"/>
          <p:cNvSpPr txBox="1"/>
          <p:nvPr>
            <p:ph idx="1" type="body"/>
          </p:nvPr>
        </p:nvSpPr>
        <p:spPr>
          <a:xfrm>
            <a:off x="457200" y="1600200"/>
            <a:ext cx="4269600" cy="44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Template matching is a very practical technique for finding all the occurrences of a known target in a given query image.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The goal of this project is to expand a template detection pipeline using RGB-D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In this project the main goal is to recognize squared boxes of supermarket products.</a:t>
            </a:r>
            <a:endParaRPr/>
          </a:p>
        </p:txBody>
      </p:sp>
      <p:pic>
        <p:nvPicPr>
          <p:cNvPr id="458" name="Google Shape;45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025" y="2564554"/>
            <a:ext cx="4112400" cy="256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46f6d027e0_3_0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300"/>
              <a:t>State of the art</a:t>
            </a:r>
            <a:endParaRPr sz="3300"/>
          </a:p>
        </p:txBody>
      </p:sp>
      <p:sp>
        <p:nvSpPr>
          <p:cNvPr id="464" name="Google Shape;464;g146f6d027e0_3_0"/>
          <p:cNvSpPr/>
          <p:nvPr/>
        </p:nvSpPr>
        <p:spPr>
          <a:xfrm>
            <a:off x="2154875" y="2758050"/>
            <a:ext cx="2261100" cy="134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Feature detection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+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Descriptor computation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(SIFT, ORB, SURF)</a:t>
            </a:r>
            <a:endParaRPr/>
          </a:p>
        </p:txBody>
      </p:sp>
      <p:sp>
        <p:nvSpPr>
          <p:cNvPr id="465" name="Google Shape;465;g146f6d027e0_3_0"/>
          <p:cNvSpPr/>
          <p:nvPr/>
        </p:nvSpPr>
        <p:spPr>
          <a:xfrm>
            <a:off x="4699550" y="2758050"/>
            <a:ext cx="2261100" cy="134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RANSAC</a:t>
            </a:r>
            <a:endParaRPr/>
          </a:p>
        </p:txBody>
      </p:sp>
      <p:pic>
        <p:nvPicPr>
          <p:cNvPr id="466" name="Google Shape;466;g146f6d027e0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71400"/>
            <a:ext cx="1784983" cy="13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146f6d027e0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550" y="2377000"/>
            <a:ext cx="70866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146f6d027e0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4225" y="2757600"/>
            <a:ext cx="1785600" cy="13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146f6d027e0_3_0"/>
          <p:cNvSpPr/>
          <p:nvPr/>
        </p:nvSpPr>
        <p:spPr>
          <a:xfrm>
            <a:off x="742788" y="3124200"/>
            <a:ext cx="604200" cy="609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146f6d027e0_3_0"/>
          <p:cNvSpPr txBox="1"/>
          <p:nvPr/>
        </p:nvSpPr>
        <p:spPr>
          <a:xfrm>
            <a:off x="401225" y="2019575"/>
            <a:ext cx="128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/>
              <a:t>Template</a:t>
            </a:r>
            <a:endParaRPr sz="1200"/>
          </a:p>
        </p:txBody>
      </p:sp>
      <p:sp>
        <p:nvSpPr>
          <p:cNvPr id="471" name="Google Shape;471;g146f6d027e0_3_0"/>
          <p:cNvSpPr txBox="1"/>
          <p:nvPr/>
        </p:nvSpPr>
        <p:spPr>
          <a:xfrm>
            <a:off x="401225" y="5213288"/>
            <a:ext cx="128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/>
              <a:t>Scene</a:t>
            </a:r>
            <a:endParaRPr sz="1200"/>
          </a:p>
        </p:txBody>
      </p:sp>
      <p:cxnSp>
        <p:nvCxnSpPr>
          <p:cNvPr id="472" name="Google Shape;472;g146f6d027e0_3_0"/>
          <p:cNvCxnSpPr>
            <a:stCxn id="464" idx="3"/>
            <a:endCxn id="465" idx="1"/>
          </p:cNvCxnSpPr>
          <p:nvPr/>
        </p:nvCxnSpPr>
        <p:spPr>
          <a:xfrm>
            <a:off x="4415975" y="3429000"/>
            <a:ext cx="28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g146f6d027e0_3_0"/>
          <p:cNvCxnSpPr>
            <a:stCxn id="465" idx="3"/>
            <a:endCxn id="468" idx="1"/>
          </p:cNvCxnSpPr>
          <p:nvPr/>
        </p:nvCxnSpPr>
        <p:spPr>
          <a:xfrm>
            <a:off x="6960650" y="3429000"/>
            <a:ext cx="28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g146f6d027e0_3_0"/>
          <p:cNvCxnSpPr>
            <a:stCxn id="469" idx="0"/>
            <a:endCxn id="464" idx="1"/>
          </p:cNvCxnSpPr>
          <p:nvPr/>
        </p:nvCxnSpPr>
        <p:spPr>
          <a:xfrm>
            <a:off x="1266901" y="3429000"/>
            <a:ext cx="88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5" name="Google Shape;475;g146f6d027e0_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2475" y="4448446"/>
            <a:ext cx="2655250" cy="1566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46f6d027e0_3_5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300"/>
              <a:t>Solution approach</a:t>
            </a:r>
            <a:endParaRPr sz="3300"/>
          </a:p>
        </p:txBody>
      </p:sp>
      <p:sp>
        <p:nvSpPr>
          <p:cNvPr id="481" name="Google Shape;481;g146f6d027e0_3_5"/>
          <p:cNvSpPr txBox="1"/>
          <p:nvPr>
            <p:ph idx="1" type="body"/>
          </p:nvPr>
        </p:nvSpPr>
        <p:spPr>
          <a:xfrm>
            <a:off x="457200" y="1600200"/>
            <a:ext cx="8323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it-IT"/>
              <a:t>Approaches proposed tackles keypoints filtering:</a:t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Canny Filter Method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it-IT"/>
              <a:t>and keypoints selection to fit an homography:</a:t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customFindHomographyDimension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customFindHomographyRectangles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46f6d027e0_3_10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300"/>
              <a:t>Canny Filter Method</a:t>
            </a:r>
            <a:endParaRPr sz="3300"/>
          </a:p>
        </p:txBody>
      </p:sp>
      <p:pic>
        <p:nvPicPr>
          <p:cNvPr id="487" name="Google Shape;487;g146f6d027e0_3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125" y="763428"/>
            <a:ext cx="2303099" cy="17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146f6d027e0_3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4125" y="4552199"/>
            <a:ext cx="2303100" cy="17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146f6d027e0_3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4653" y="763425"/>
            <a:ext cx="2304001" cy="170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146f6d027e0_3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5088" y="4556938"/>
            <a:ext cx="2303100" cy="17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146f6d027e0_3_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546024"/>
            <a:ext cx="2560999" cy="191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146f6d027e0_3_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84394" y="2545791"/>
            <a:ext cx="2559599" cy="191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g146f6d027e0_3_10"/>
          <p:cNvCxnSpPr/>
          <p:nvPr/>
        </p:nvCxnSpPr>
        <p:spPr>
          <a:xfrm>
            <a:off x="2795375" y="3694875"/>
            <a:ext cx="36402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4" name="Google Shape;494;g146f6d027e0_3_10"/>
          <p:cNvSpPr txBox="1"/>
          <p:nvPr/>
        </p:nvSpPr>
        <p:spPr>
          <a:xfrm>
            <a:off x="2673300" y="3337875"/>
            <a:ext cx="189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/>
              <a:t>1. Canny edge detector</a:t>
            </a:r>
            <a:endParaRPr sz="1200"/>
          </a:p>
        </p:txBody>
      </p:sp>
      <p:sp>
        <p:nvSpPr>
          <p:cNvPr id="495" name="Google Shape;495;g146f6d027e0_3_10"/>
          <p:cNvSpPr txBox="1"/>
          <p:nvPr/>
        </p:nvSpPr>
        <p:spPr>
          <a:xfrm>
            <a:off x="1109525" y="5225500"/>
            <a:ext cx="142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/>
              <a:t>Scene Image</a:t>
            </a:r>
            <a:endParaRPr sz="1200"/>
          </a:p>
        </p:txBody>
      </p:sp>
      <p:sp>
        <p:nvSpPr>
          <p:cNvPr id="496" name="Google Shape;496;g146f6d027e0_3_10"/>
          <p:cNvSpPr txBox="1"/>
          <p:nvPr/>
        </p:nvSpPr>
        <p:spPr>
          <a:xfrm>
            <a:off x="1180325" y="1415575"/>
            <a:ext cx="128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/>
              <a:t>Depth Image</a:t>
            </a:r>
            <a:endParaRPr sz="1200"/>
          </a:p>
        </p:txBody>
      </p:sp>
      <p:sp>
        <p:nvSpPr>
          <p:cNvPr id="497" name="Google Shape;497;g146f6d027e0_3_10"/>
          <p:cNvSpPr txBox="1"/>
          <p:nvPr/>
        </p:nvSpPr>
        <p:spPr>
          <a:xfrm>
            <a:off x="4684300" y="3151575"/>
            <a:ext cx="189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/>
              <a:t>2</a:t>
            </a:r>
            <a:r>
              <a:rPr lang="it-IT" sz="1200"/>
              <a:t>. Probabilistic Hough Line Transform</a:t>
            </a:r>
            <a:endParaRPr sz="1200"/>
          </a:p>
        </p:txBody>
      </p:sp>
      <p:sp>
        <p:nvSpPr>
          <p:cNvPr id="498" name="Google Shape;498;g146f6d027e0_3_10"/>
          <p:cNvSpPr txBox="1"/>
          <p:nvPr/>
        </p:nvSpPr>
        <p:spPr>
          <a:xfrm>
            <a:off x="636850" y="2220975"/>
            <a:ext cx="128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/>
              <a:t>Initial key points</a:t>
            </a:r>
            <a:endParaRPr sz="1200"/>
          </a:p>
        </p:txBody>
      </p:sp>
      <p:sp>
        <p:nvSpPr>
          <p:cNvPr id="499" name="Google Shape;499;g146f6d027e0_3_10"/>
          <p:cNvSpPr txBox="1"/>
          <p:nvPr/>
        </p:nvSpPr>
        <p:spPr>
          <a:xfrm>
            <a:off x="7220550" y="2220975"/>
            <a:ext cx="128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/>
              <a:t>Final </a:t>
            </a:r>
            <a:r>
              <a:rPr lang="it-IT" sz="1200"/>
              <a:t>key points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46f6d027e0_2_1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309"/>
              <a:t>Homography based on boxes dimensions</a:t>
            </a:r>
            <a:endParaRPr sz="3309"/>
          </a:p>
        </p:txBody>
      </p:sp>
      <p:pic>
        <p:nvPicPr>
          <p:cNvPr id="505" name="Google Shape;505;g146f6d027e0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25" y="1706250"/>
            <a:ext cx="2451275" cy="1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146f6d027e0_2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6363" y="1706250"/>
            <a:ext cx="2451275" cy="183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146f6d027e0_2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8138" y="1706250"/>
            <a:ext cx="2451275" cy="1838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146f6d027e0_2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4700" y="3913250"/>
            <a:ext cx="3302724" cy="2056101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146f6d027e0_2_1"/>
          <p:cNvSpPr txBox="1"/>
          <p:nvPr/>
        </p:nvSpPr>
        <p:spPr>
          <a:xfrm>
            <a:off x="340325" y="1306050"/>
            <a:ext cx="245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/>
              <a:t>1.Image acquisition</a:t>
            </a:r>
            <a:endParaRPr sz="1200"/>
          </a:p>
        </p:txBody>
      </p:sp>
      <p:sp>
        <p:nvSpPr>
          <p:cNvPr id="510" name="Google Shape;510;g146f6d027e0_2_1"/>
          <p:cNvSpPr txBox="1"/>
          <p:nvPr/>
        </p:nvSpPr>
        <p:spPr>
          <a:xfrm>
            <a:off x="3346375" y="1306050"/>
            <a:ext cx="245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/>
              <a:t>2.Lines detection</a:t>
            </a:r>
            <a:endParaRPr sz="1200"/>
          </a:p>
        </p:txBody>
      </p:sp>
      <p:sp>
        <p:nvSpPr>
          <p:cNvPr id="511" name="Google Shape;511;g146f6d027e0_2_1"/>
          <p:cNvSpPr txBox="1"/>
          <p:nvPr/>
        </p:nvSpPr>
        <p:spPr>
          <a:xfrm>
            <a:off x="6352425" y="1306050"/>
            <a:ext cx="245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/>
              <a:t>3.Filtering</a:t>
            </a:r>
            <a:endParaRPr sz="1200"/>
          </a:p>
        </p:txBody>
      </p:sp>
      <p:sp>
        <p:nvSpPr>
          <p:cNvPr id="512" name="Google Shape;512;g146f6d027e0_2_1"/>
          <p:cNvSpPr txBox="1"/>
          <p:nvPr/>
        </p:nvSpPr>
        <p:spPr>
          <a:xfrm>
            <a:off x="340325" y="3621875"/>
            <a:ext cx="245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/>
              <a:t>4.Dimension acquisition</a:t>
            </a:r>
            <a:endParaRPr sz="1200"/>
          </a:p>
        </p:txBody>
      </p:sp>
      <p:sp>
        <p:nvSpPr>
          <p:cNvPr id="513" name="Google Shape;513;g146f6d027e0_2_1"/>
          <p:cNvSpPr txBox="1"/>
          <p:nvPr/>
        </p:nvSpPr>
        <p:spPr>
          <a:xfrm>
            <a:off x="5170412" y="3544700"/>
            <a:ext cx="245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/>
              <a:t>6</a:t>
            </a:r>
            <a:r>
              <a:rPr lang="it-IT" sz="1200"/>
              <a:t>.Final result</a:t>
            </a:r>
            <a:endParaRPr sz="1200"/>
          </a:p>
        </p:txBody>
      </p:sp>
      <p:cxnSp>
        <p:nvCxnSpPr>
          <p:cNvPr id="514" name="Google Shape;514;g146f6d027e0_2_1"/>
          <p:cNvCxnSpPr/>
          <p:nvPr/>
        </p:nvCxnSpPr>
        <p:spPr>
          <a:xfrm>
            <a:off x="2874450" y="4810450"/>
            <a:ext cx="176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g146f6d027e0_2_1"/>
          <p:cNvSpPr txBox="1"/>
          <p:nvPr/>
        </p:nvSpPr>
        <p:spPr>
          <a:xfrm>
            <a:off x="2874450" y="4410250"/>
            <a:ext cx="16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/>
              <a:t>5.Fit the homogrophy</a:t>
            </a:r>
            <a:endParaRPr sz="1200"/>
          </a:p>
        </p:txBody>
      </p:sp>
      <p:sp>
        <p:nvSpPr>
          <p:cNvPr id="516" name="Google Shape;516;g146f6d027e0_2_1"/>
          <p:cNvSpPr txBox="1"/>
          <p:nvPr/>
        </p:nvSpPr>
        <p:spPr>
          <a:xfrm>
            <a:off x="363675" y="4127875"/>
            <a:ext cx="2451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"barchette":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   	 "width": 0.192,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   	 "height": 0.241,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   	 "depth": 0.061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   }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46f6d027e0_0_8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309"/>
              <a:t>Homography based on Rectangles</a:t>
            </a:r>
            <a:endParaRPr sz="3309"/>
          </a:p>
        </p:txBody>
      </p:sp>
      <p:pic>
        <p:nvPicPr>
          <p:cNvPr id="522" name="Google Shape;522;g146f6d027e0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423" y="1706249"/>
            <a:ext cx="2451275" cy="183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146f6d027e0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25" y="1706250"/>
            <a:ext cx="2451275" cy="1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146f6d027e0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6363" y="1706250"/>
            <a:ext cx="2451275" cy="183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146f6d027e0_0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325" y="4022075"/>
            <a:ext cx="2451275" cy="1838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146f6d027e0_0_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4700" y="3913250"/>
            <a:ext cx="3302724" cy="2056101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146f6d027e0_0_8"/>
          <p:cNvSpPr txBox="1"/>
          <p:nvPr/>
        </p:nvSpPr>
        <p:spPr>
          <a:xfrm>
            <a:off x="340325" y="1306050"/>
            <a:ext cx="245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/>
              <a:t>1.Image acquisition</a:t>
            </a:r>
            <a:endParaRPr sz="1200"/>
          </a:p>
        </p:txBody>
      </p:sp>
      <p:sp>
        <p:nvSpPr>
          <p:cNvPr id="528" name="Google Shape;528;g146f6d027e0_0_8"/>
          <p:cNvSpPr txBox="1"/>
          <p:nvPr/>
        </p:nvSpPr>
        <p:spPr>
          <a:xfrm>
            <a:off x="3346375" y="1306050"/>
            <a:ext cx="245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/>
              <a:t>2</a:t>
            </a:r>
            <a:r>
              <a:rPr lang="it-IT" sz="1200"/>
              <a:t>.Lines detection</a:t>
            </a:r>
            <a:endParaRPr sz="1200"/>
          </a:p>
        </p:txBody>
      </p:sp>
      <p:sp>
        <p:nvSpPr>
          <p:cNvPr id="529" name="Google Shape;529;g146f6d027e0_0_8"/>
          <p:cNvSpPr txBox="1"/>
          <p:nvPr/>
        </p:nvSpPr>
        <p:spPr>
          <a:xfrm>
            <a:off x="6352425" y="1306050"/>
            <a:ext cx="245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/>
              <a:t>3</a:t>
            </a:r>
            <a:r>
              <a:rPr lang="it-IT" sz="1200"/>
              <a:t>.Rectangles detection</a:t>
            </a:r>
            <a:endParaRPr sz="1200"/>
          </a:p>
        </p:txBody>
      </p:sp>
      <p:sp>
        <p:nvSpPr>
          <p:cNvPr id="530" name="Google Shape;530;g146f6d027e0_0_8"/>
          <p:cNvSpPr txBox="1"/>
          <p:nvPr/>
        </p:nvSpPr>
        <p:spPr>
          <a:xfrm>
            <a:off x="340325" y="3621875"/>
            <a:ext cx="245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/>
              <a:t>4</a:t>
            </a:r>
            <a:r>
              <a:rPr lang="it-IT" sz="1200"/>
              <a:t>.Filtering</a:t>
            </a:r>
            <a:endParaRPr sz="1200"/>
          </a:p>
        </p:txBody>
      </p:sp>
      <p:sp>
        <p:nvSpPr>
          <p:cNvPr id="531" name="Google Shape;531;g146f6d027e0_0_8"/>
          <p:cNvSpPr txBox="1"/>
          <p:nvPr/>
        </p:nvSpPr>
        <p:spPr>
          <a:xfrm>
            <a:off x="5170412" y="3544700"/>
            <a:ext cx="245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/>
              <a:t>6</a:t>
            </a:r>
            <a:r>
              <a:rPr lang="it-IT" sz="1200"/>
              <a:t>.Final result</a:t>
            </a:r>
            <a:endParaRPr sz="1200"/>
          </a:p>
        </p:txBody>
      </p:sp>
      <p:cxnSp>
        <p:nvCxnSpPr>
          <p:cNvPr id="532" name="Google Shape;532;g146f6d027e0_0_8"/>
          <p:cNvCxnSpPr/>
          <p:nvPr/>
        </p:nvCxnSpPr>
        <p:spPr>
          <a:xfrm>
            <a:off x="2874450" y="4810450"/>
            <a:ext cx="176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3" name="Google Shape;533;g146f6d027e0_0_8"/>
          <p:cNvSpPr txBox="1"/>
          <p:nvPr/>
        </p:nvSpPr>
        <p:spPr>
          <a:xfrm>
            <a:off x="2874450" y="4410250"/>
            <a:ext cx="16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/>
              <a:t>5</a:t>
            </a:r>
            <a:r>
              <a:rPr lang="it-IT" sz="1200"/>
              <a:t>.Fit the homogrophy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46f6d027e0_3_25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300"/>
              <a:t>Experiments</a:t>
            </a:r>
            <a:endParaRPr sz="3300"/>
          </a:p>
        </p:txBody>
      </p:sp>
      <p:sp>
        <p:nvSpPr>
          <p:cNvPr id="539" name="Google Shape;539;g146f6d027e0_3_25"/>
          <p:cNvSpPr txBox="1"/>
          <p:nvPr>
            <p:ph idx="1" type="body"/>
          </p:nvPr>
        </p:nvSpPr>
        <p:spPr>
          <a:xfrm>
            <a:off x="162575" y="1251925"/>
            <a:ext cx="3298200" cy="64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it-IT"/>
              <a:t>customFindHomographyDimension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it-IT"/>
              <a:t>with filter, image 3, krave template</a:t>
            </a:r>
            <a:endParaRPr/>
          </a:p>
        </p:txBody>
      </p:sp>
      <p:pic>
        <p:nvPicPr>
          <p:cNvPr id="540" name="Google Shape;540;g146f6d027e0_3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5" y="1895725"/>
            <a:ext cx="3590000" cy="18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146f6d027e0_3_25"/>
          <p:cNvSpPr txBox="1"/>
          <p:nvPr>
            <p:ph idx="1" type="body"/>
          </p:nvPr>
        </p:nvSpPr>
        <p:spPr>
          <a:xfrm>
            <a:off x="5076250" y="1251925"/>
            <a:ext cx="3793200" cy="64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it-IT"/>
              <a:t>customFindHomographyDimension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it-IT"/>
              <a:t>without filter, image 2, camomilla template</a:t>
            </a:r>
            <a:endParaRPr/>
          </a:p>
        </p:txBody>
      </p:sp>
      <p:pic>
        <p:nvPicPr>
          <p:cNvPr id="542" name="Google Shape;542;g146f6d027e0_3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6050" y="2021991"/>
            <a:ext cx="4588200" cy="15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146f6d027e0_3_25"/>
          <p:cNvSpPr txBox="1"/>
          <p:nvPr/>
        </p:nvSpPr>
        <p:spPr>
          <a:xfrm>
            <a:off x="2560200" y="3856238"/>
            <a:ext cx="402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customFindHomographyRectangles, image avanti_dietro2, classic template</a:t>
            </a:r>
            <a:endParaRPr/>
          </a:p>
        </p:txBody>
      </p:sp>
      <p:pic>
        <p:nvPicPr>
          <p:cNvPr id="544" name="Google Shape;544;g146f6d027e0_3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4451" y="4471850"/>
            <a:ext cx="2961500" cy="16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46f6d027e0_3_30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300"/>
              <a:t>Results</a:t>
            </a:r>
            <a:endParaRPr sz="3300"/>
          </a:p>
        </p:txBody>
      </p:sp>
      <p:pic>
        <p:nvPicPr>
          <p:cNvPr id="550" name="Google Shape;550;g146f6d027e0_3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9850"/>
            <a:ext cx="8839201" cy="1812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146f6d027e0_3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4" y="3971300"/>
            <a:ext cx="2781105" cy="17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146f6d027e0_3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0500" y="3971311"/>
            <a:ext cx="2781098" cy="17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146f6d027e0_3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1451" y="3971300"/>
            <a:ext cx="2781098" cy="17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146f6d027e0_3_30"/>
          <p:cNvSpPr/>
          <p:nvPr/>
        </p:nvSpPr>
        <p:spPr>
          <a:xfrm>
            <a:off x="2037750" y="1533925"/>
            <a:ext cx="1424700" cy="1898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5" name="Google Shape;555;g146f6d027e0_3_30"/>
          <p:cNvCxnSpPr>
            <a:stCxn id="554" idx="2"/>
            <a:endCxn id="551" idx="0"/>
          </p:cNvCxnSpPr>
          <p:nvPr/>
        </p:nvCxnSpPr>
        <p:spPr>
          <a:xfrm flipH="1">
            <a:off x="1542900" y="3432025"/>
            <a:ext cx="1207200" cy="539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g146f6d027e0_3_30"/>
          <p:cNvSpPr/>
          <p:nvPr/>
        </p:nvSpPr>
        <p:spPr>
          <a:xfrm>
            <a:off x="3733050" y="1533925"/>
            <a:ext cx="1424700" cy="1898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7" name="Google Shape;557;g146f6d027e0_3_30"/>
          <p:cNvCxnSpPr>
            <a:stCxn id="556" idx="2"/>
            <a:endCxn id="553" idx="0"/>
          </p:cNvCxnSpPr>
          <p:nvPr/>
        </p:nvCxnSpPr>
        <p:spPr>
          <a:xfrm>
            <a:off x="4445400" y="3432025"/>
            <a:ext cx="126600" cy="539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8" name="Google Shape;558;g146f6d027e0_3_30"/>
          <p:cNvSpPr/>
          <p:nvPr/>
        </p:nvSpPr>
        <p:spPr>
          <a:xfrm>
            <a:off x="5466750" y="1533925"/>
            <a:ext cx="1424700" cy="1898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9" name="Google Shape;559;g146f6d027e0_3_30"/>
          <p:cNvCxnSpPr>
            <a:stCxn id="558" idx="2"/>
            <a:endCxn id="552" idx="0"/>
          </p:cNvCxnSpPr>
          <p:nvPr/>
        </p:nvCxnSpPr>
        <p:spPr>
          <a:xfrm>
            <a:off x="6179100" y="3432025"/>
            <a:ext cx="1422000" cy="539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LI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2015-05-26T12:27:57Z</dcterms:created>
  <dc:creator>Alessandro Colleoni</dc:creator>
</cp:coreProperties>
</file>